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9" r:id="rId9"/>
    <p:sldId id="263" r:id="rId10"/>
    <p:sldId id="276" r:id="rId11"/>
    <p:sldId id="264" r:id="rId12"/>
    <p:sldId id="265" r:id="rId13"/>
    <p:sldId id="277" r:id="rId14"/>
    <p:sldId id="266" r:id="rId15"/>
    <p:sldId id="267" r:id="rId16"/>
    <p:sldId id="268" r:id="rId17"/>
    <p:sldId id="278" r:id="rId18"/>
    <p:sldId id="269" r:id="rId19"/>
    <p:sldId id="270" r:id="rId20"/>
    <p:sldId id="271" r:id="rId21"/>
    <p:sldId id="272" r:id="rId22"/>
    <p:sldId id="273" r:id="rId23"/>
    <p:sldId id="274" r:id="rId24"/>
    <p:sldId id="27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4BD7CC-B133-4BB9-9D5D-676DA04C1704}" type="datetimeFigureOut">
              <a:rPr lang="en-US" smtClean="0"/>
              <a:pPr/>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4BD7CC-B133-4BB9-9D5D-676DA04C1704}" type="datetimeFigureOut">
              <a:rPr lang="en-US" smtClean="0"/>
              <a:pPr/>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4BD7CC-B133-4BB9-9D5D-676DA04C1704}" type="datetimeFigureOut">
              <a:rPr lang="en-US" smtClean="0"/>
              <a:pPr/>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4BD7CC-B133-4BB9-9D5D-676DA04C1704}" type="datetimeFigureOut">
              <a:rPr lang="en-US" smtClean="0"/>
              <a:pPr/>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4BD7CC-B133-4BB9-9D5D-676DA04C1704}" type="datetimeFigureOut">
              <a:rPr lang="en-US" smtClean="0"/>
              <a:pPr/>
              <a:t>6/16/2016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4BD7CC-B133-4BB9-9D5D-676DA04C1704}" type="datetimeFigureOut">
              <a:rPr lang="en-US" smtClean="0"/>
              <a:pPr/>
              <a:t>6/16/2016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4BD7CC-B133-4BB9-9D5D-676DA04C1704}" type="datetimeFigureOut">
              <a:rPr lang="en-US" smtClean="0"/>
              <a:pPr/>
              <a:t>6/16/2016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4BD7CC-B133-4BB9-9D5D-676DA04C1704}" type="datetimeFigureOut">
              <a:rPr lang="en-US" smtClean="0"/>
              <a:pPr/>
              <a:t>6/16/2016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4BD7CC-B133-4BB9-9D5D-676DA04C1704}" type="datetimeFigureOut">
              <a:rPr lang="en-US" smtClean="0"/>
              <a:pPr/>
              <a:t>6/16/2016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4BD7CC-B133-4BB9-9D5D-676DA04C1704}" type="datetimeFigureOut">
              <a:rPr lang="en-US" smtClean="0"/>
              <a:pPr/>
              <a:t>6/16/2016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4BD7CC-B133-4BB9-9D5D-676DA04C1704}" type="datetimeFigureOut">
              <a:rPr lang="en-US" smtClean="0"/>
              <a:pPr/>
              <a:t>6/16/2016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8CA69-7F07-4EBB-AA2F-8976DE4FD5C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4BD7CC-B133-4BB9-9D5D-676DA04C1704}" type="datetimeFigureOut">
              <a:rPr lang="en-US" smtClean="0"/>
              <a:pPr/>
              <a:t>6/16/2016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68CA69-7F07-4EBB-AA2F-8976DE4FD5C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Types of Privileges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324600"/>
          </a:xfrm>
        </p:spPr>
        <p:txBody>
          <a:bodyPr>
            <a:normAutofit/>
          </a:bodyPr>
          <a:lstStyle/>
          <a:p>
            <a:pPr marL="0">
              <a:buNone/>
            </a:pPr>
            <a:r>
              <a:rPr lang="en-US" sz="2000" dirty="0" smtClean="0"/>
              <a:t>An Analytic Privilege consists of several restrictions. Three of these restrictions are always present and have the following special meanings:</a:t>
            </a:r>
          </a:p>
          <a:p>
            <a:r>
              <a:rPr lang="en-US" sz="2000" dirty="0" smtClean="0"/>
              <a:t>One restriction (cube restriction) determines for which column views (Attribute, Analytic, or Calculation Views) the privilege is used. This may involve a single view, a list of views or, by means of a wildcard, all applicable views.</a:t>
            </a:r>
          </a:p>
          <a:p>
            <a:r>
              <a:rPr lang="en-US" sz="2000" dirty="0" smtClean="0"/>
              <a:t>One restriction (activity restriction) determines the effected activity, for example, READ. This means that the activity READ is restricted and not available for use.</a:t>
            </a:r>
          </a:p>
          <a:p>
            <a:r>
              <a:rPr lang="en-US" sz="2000" dirty="0" smtClean="0"/>
              <a:t>One restriction (validity restriction) determines at what times the privilege is valid.</a:t>
            </a:r>
          </a:p>
          <a:p>
            <a:pPr marL="0">
              <a:buNone/>
            </a:pPr>
            <a:endParaRPr lang="en-US" sz="2000" dirty="0" smtClean="0"/>
          </a:p>
          <a:p>
            <a:pPr marL="0">
              <a:buNone/>
            </a:pPr>
            <a:r>
              <a:rPr lang="en-US" sz="2000" dirty="0" smtClean="0"/>
              <a:t>In addition to these three restrictions, many additional dimension restrictions are used. These are applied to the actual attributes of a view. Each dimension restriction is relevant for one dimension attribute, which can contain multiple value filters.</a:t>
            </a:r>
          </a:p>
          <a:p>
            <a:r>
              <a:rPr lang="en-US" sz="2000" dirty="0" smtClean="0"/>
              <a:t>Only dimension attributes, and no measures or key figures, can be employed in dimension restrictions.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3600" dirty="0" smtClean="0"/>
              <a:t>Analytic Privilege - Start creation wizard</a:t>
            </a:r>
            <a:endParaRPr lang="en-US" sz="3600" dirty="0"/>
          </a:p>
        </p:txBody>
      </p:sp>
      <p:pic>
        <p:nvPicPr>
          <p:cNvPr id="8194" name="Picture 2"/>
          <p:cNvPicPr>
            <a:picLocks noChangeAspect="1" noChangeArrowheads="1"/>
          </p:cNvPicPr>
          <p:nvPr/>
        </p:nvPicPr>
        <p:blipFill>
          <a:blip r:embed="rId2"/>
          <a:srcRect/>
          <a:stretch>
            <a:fillRect/>
          </a:stretch>
        </p:blipFill>
        <p:spPr bwMode="auto">
          <a:xfrm>
            <a:off x="318052" y="990600"/>
            <a:ext cx="8825948" cy="56388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91600" cy="914400"/>
          </a:xfrm>
        </p:spPr>
        <p:txBody>
          <a:bodyPr>
            <a:noAutofit/>
          </a:bodyPr>
          <a:lstStyle/>
          <a:p>
            <a:r>
              <a:rPr lang="en-US" sz="3600" dirty="0"/>
              <a:t>Analytic Privilege - Select Information Models</a:t>
            </a:r>
          </a:p>
        </p:txBody>
      </p:sp>
      <p:pic>
        <p:nvPicPr>
          <p:cNvPr id="9218" name="Picture 2"/>
          <p:cNvPicPr>
            <a:picLocks noChangeAspect="1" noChangeArrowheads="1"/>
          </p:cNvPicPr>
          <p:nvPr/>
        </p:nvPicPr>
        <p:blipFill>
          <a:blip r:embed="rId2"/>
          <a:srcRect/>
          <a:stretch>
            <a:fillRect/>
          </a:stretch>
        </p:blipFill>
        <p:spPr bwMode="auto">
          <a:xfrm>
            <a:off x="228600" y="1295400"/>
            <a:ext cx="8712580" cy="52578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46822" y="609600"/>
            <a:ext cx="8855889" cy="57150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914400"/>
          </a:xfrm>
        </p:spPr>
        <p:txBody>
          <a:bodyPr>
            <a:noAutofit/>
          </a:bodyPr>
          <a:lstStyle/>
          <a:p>
            <a:r>
              <a:rPr lang="en-US" sz="4000" dirty="0" smtClean="0"/>
              <a:t>Select </a:t>
            </a:r>
            <a:r>
              <a:rPr lang="en-US" sz="4000" dirty="0"/>
              <a:t>field for attribute restriction</a:t>
            </a:r>
          </a:p>
        </p:txBody>
      </p:sp>
      <p:pic>
        <p:nvPicPr>
          <p:cNvPr id="10242" name="Picture 2"/>
          <p:cNvPicPr>
            <a:picLocks noChangeAspect="1" noChangeArrowheads="1"/>
          </p:cNvPicPr>
          <p:nvPr/>
        </p:nvPicPr>
        <p:blipFill>
          <a:blip r:embed="rId2"/>
          <a:srcRect/>
          <a:stretch>
            <a:fillRect/>
          </a:stretch>
        </p:blipFill>
        <p:spPr bwMode="auto">
          <a:xfrm>
            <a:off x="228599" y="914400"/>
            <a:ext cx="8878405" cy="59436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59722" y="533400"/>
            <a:ext cx="8984278" cy="57150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l="2589" t="22274" r="5082" b="1234"/>
          <a:stretch>
            <a:fillRect/>
          </a:stretch>
        </p:blipFill>
        <p:spPr bwMode="auto">
          <a:xfrm>
            <a:off x="457200" y="2425936"/>
            <a:ext cx="7772400" cy="4417996"/>
          </a:xfrm>
          <a:prstGeom prst="rect">
            <a:avLst/>
          </a:prstGeom>
          <a:noFill/>
          <a:ln w="9525">
            <a:noFill/>
            <a:miter lim="800000"/>
            <a:headEnd/>
            <a:tailEnd/>
          </a:ln>
          <a:effectLst/>
        </p:spPr>
      </p:pic>
      <p:sp>
        <p:nvSpPr>
          <p:cNvPr id="3" name="Rectangle 2"/>
          <p:cNvSpPr/>
          <p:nvPr/>
        </p:nvSpPr>
        <p:spPr>
          <a:xfrm>
            <a:off x="98476" y="685800"/>
            <a:ext cx="8915400" cy="1846659"/>
          </a:xfrm>
          <a:prstGeom prst="rect">
            <a:avLst/>
          </a:prstGeom>
        </p:spPr>
        <p:txBody>
          <a:bodyPr wrap="square">
            <a:spAutoFit/>
          </a:bodyPr>
          <a:lstStyle/>
          <a:p>
            <a:r>
              <a:rPr lang="en-US" sz="1900" dirty="0" smtClean="0"/>
              <a:t>In an Analytic Privilege, in addition to static values filtering conditions, it is also possible to determine the filtering conditions via a stored procedure. With this approach the filtering conditions that apply for a specific user are determined at run-time, when querying a specific table or view. This allows a more scalable approach where the same analytic privilege can be applied to multiple users, with different authorization requirements.</a:t>
            </a:r>
            <a:endParaRPr lang="en-US" sz="1900" b="1" dirty="0"/>
          </a:p>
        </p:txBody>
      </p:sp>
      <p:sp>
        <p:nvSpPr>
          <p:cNvPr id="4" name="Rectangle 3"/>
          <p:cNvSpPr/>
          <p:nvPr/>
        </p:nvSpPr>
        <p:spPr>
          <a:xfrm>
            <a:off x="1725628" y="0"/>
            <a:ext cx="5665205" cy="707886"/>
          </a:xfrm>
          <a:prstGeom prst="rect">
            <a:avLst/>
          </a:prstGeom>
        </p:spPr>
        <p:txBody>
          <a:bodyPr wrap="none">
            <a:spAutoFit/>
          </a:bodyPr>
          <a:lstStyle/>
          <a:p>
            <a:r>
              <a:rPr lang="en-US" sz="4000" dirty="0" smtClean="0"/>
              <a:t>Dynamic Analytic Privilege</a:t>
            </a:r>
            <a:endParaRPr lang="en-US" sz="4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40321" y="794234"/>
            <a:ext cx="8675079" cy="6063766"/>
          </a:xfrm>
          <a:prstGeom prst="rect">
            <a:avLst/>
          </a:prstGeom>
          <a:noFill/>
          <a:ln w="9525">
            <a:noFill/>
            <a:miter lim="800000"/>
            <a:headEnd/>
            <a:tailEnd/>
          </a:ln>
          <a:effectLst/>
        </p:spPr>
      </p:pic>
      <p:sp>
        <p:nvSpPr>
          <p:cNvPr id="5" name="Rectangle 4"/>
          <p:cNvSpPr/>
          <p:nvPr/>
        </p:nvSpPr>
        <p:spPr>
          <a:xfrm>
            <a:off x="1725628" y="0"/>
            <a:ext cx="5665205" cy="707886"/>
          </a:xfrm>
          <a:prstGeom prst="rect">
            <a:avLst/>
          </a:prstGeom>
        </p:spPr>
        <p:txBody>
          <a:bodyPr wrap="none">
            <a:spAutoFit/>
          </a:bodyPr>
          <a:lstStyle/>
          <a:p>
            <a:r>
              <a:rPr lang="en-US" sz="4000" dirty="0" smtClean="0"/>
              <a:t>Dynamic Analytic Privilege</a:t>
            </a:r>
            <a:endParaRPr lang="en-US" sz="4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76518" y="381000"/>
            <a:ext cx="9067482" cy="60198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153400" cy="838200"/>
          </a:xfrm>
        </p:spPr>
        <p:txBody>
          <a:bodyPr>
            <a:normAutofit/>
          </a:bodyPr>
          <a:lstStyle/>
          <a:p>
            <a:r>
              <a:rPr lang="en-US" sz="4000" dirty="0"/>
              <a:t>Deactivate / Reactivate a </a:t>
            </a:r>
            <a:r>
              <a:rPr lang="en-US" sz="4000" dirty="0" smtClean="0"/>
              <a:t>user</a:t>
            </a:r>
            <a:endParaRPr lang="en-US" sz="4000" dirty="0"/>
          </a:p>
        </p:txBody>
      </p:sp>
      <p:pic>
        <p:nvPicPr>
          <p:cNvPr id="14338" name="Picture 2"/>
          <p:cNvPicPr>
            <a:picLocks noChangeAspect="1" noChangeArrowheads="1"/>
          </p:cNvPicPr>
          <p:nvPr/>
        </p:nvPicPr>
        <p:blipFill>
          <a:blip r:embed="rId2"/>
          <a:srcRect/>
          <a:stretch>
            <a:fillRect/>
          </a:stretch>
        </p:blipFill>
        <p:spPr bwMode="auto">
          <a:xfrm>
            <a:off x="380999" y="914400"/>
            <a:ext cx="8325665" cy="59436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Authorization concept</a:t>
            </a:r>
            <a:endParaRPr lang="en-US" dirty="0"/>
          </a:p>
        </p:txBody>
      </p:sp>
      <p:pic>
        <p:nvPicPr>
          <p:cNvPr id="3" name="Picture 2"/>
          <p:cNvPicPr>
            <a:picLocks noChangeAspect="1" noChangeArrowheads="1"/>
          </p:cNvPicPr>
          <p:nvPr/>
        </p:nvPicPr>
        <p:blipFill>
          <a:blip r:embed="rId2"/>
          <a:srcRect/>
          <a:stretch>
            <a:fillRect/>
          </a:stretch>
        </p:blipFill>
        <p:spPr bwMode="auto">
          <a:xfrm>
            <a:off x="192256" y="1066800"/>
            <a:ext cx="8741664" cy="548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791200"/>
            <a:ext cx="8991600" cy="762000"/>
          </a:xfrm>
        </p:spPr>
        <p:txBody>
          <a:bodyPr>
            <a:normAutofit fontScale="85000" lnSpcReduction="20000"/>
          </a:bodyPr>
          <a:lstStyle/>
          <a:p>
            <a:r>
              <a:rPr lang="en-US" dirty="0"/>
              <a:t>The System Privilege, USER ADMIN, is required to deactivate / </a:t>
            </a:r>
            <a:r>
              <a:rPr lang="en-US" dirty="0" smtClean="0"/>
              <a:t>reactivate users </a:t>
            </a:r>
            <a:r>
              <a:rPr lang="en-US" dirty="0"/>
              <a:t>in the SAP HANA Studio.</a:t>
            </a:r>
          </a:p>
        </p:txBody>
      </p:sp>
      <p:pic>
        <p:nvPicPr>
          <p:cNvPr id="15362" name="Picture 2"/>
          <p:cNvPicPr>
            <a:picLocks noChangeAspect="1" noChangeArrowheads="1"/>
          </p:cNvPicPr>
          <p:nvPr/>
        </p:nvPicPr>
        <p:blipFill>
          <a:blip r:embed="rId2"/>
          <a:srcRect/>
          <a:stretch>
            <a:fillRect/>
          </a:stretch>
        </p:blipFill>
        <p:spPr bwMode="auto">
          <a:xfrm>
            <a:off x="381000" y="228600"/>
            <a:ext cx="8458689" cy="5486401"/>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4000" dirty="0"/>
              <a:t>Manage connection attempts</a:t>
            </a:r>
          </a:p>
        </p:txBody>
      </p:sp>
      <p:pic>
        <p:nvPicPr>
          <p:cNvPr id="16386" name="Picture 2"/>
          <p:cNvPicPr>
            <a:picLocks noChangeAspect="1" noChangeArrowheads="1"/>
          </p:cNvPicPr>
          <p:nvPr/>
        </p:nvPicPr>
        <p:blipFill>
          <a:blip r:embed="rId2"/>
          <a:srcRect/>
          <a:stretch>
            <a:fillRect/>
          </a:stretch>
        </p:blipFill>
        <p:spPr bwMode="auto">
          <a:xfrm>
            <a:off x="0" y="990600"/>
            <a:ext cx="9101862" cy="54864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 user password</a:t>
            </a:r>
          </a:p>
        </p:txBody>
      </p:sp>
      <p:pic>
        <p:nvPicPr>
          <p:cNvPr id="17410" name="Picture 2"/>
          <p:cNvPicPr>
            <a:picLocks noChangeAspect="1" noChangeArrowheads="1"/>
          </p:cNvPicPr>
          <p:nvPr/>
        </p:nvPicPr>
        <p:blipFill>
          <a:blip r:embed="rId2"/>
          <a:srcRect/>
          <a:stretch>
            <a:fillRect/>
          </a:stretch>
        </p:blipFill>
        <p:spPr bwMode="auto">
          <a:xfrm>
            <a:off x="0" y="1970405"/>
            <a:ext cx="9144000" cy="26162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fontScale="90000"/>
          </a:bodyPr>
          <a:lstStyle/>
          <a:p>
            <a:r>
              <a:rPr lang="en-US" dirty="0"/>
              <a:t>System Tables and Monitoring Views</a:t>
            </a:r>
          </a:p>
        </p:txBody>
      </p:sp>
      <p:pic>
        <p:nvPicPr>
          <p:cNvPr id="18434" name="Picture 2"/>
          <p:cNvPicPr>
            <a:picLocks noChangeAspect="1" noChangeArrowheads="1"/>
          </p:cNvPicPr>
          <p:nvPr/>
        </p:nvPicPr>
        <p:blipFill>
          <a:blip r:embed="rId2"/>
          <a:srcRect/>
          <a:stretch>
            <a:fillRect/>
          </a:stretch>
        </p:blipFill>
        <p:spPr bwMode="auto">
          <a:xfrm>
            <a:off x="0" y="990600"/>
            <a:ext cx="9144000" cy="5461001"/>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30" y="1981200"/>
            <a:ext cx="8229600" cy="1143000"/>
          </a:xfrm>
        </p:spPr>
        <p:txBody>
          <a:bodyPr/>
          <a:lstStyle/>
          <a:p>
            <a:r>
              <a:rPr lang="en-US" dirty="0" smtClean="0"/>
              <a:t>THANK YOU</a:t>
            </a:r>
            <a:endParaRPr lang="en-US" dirty="0"/>
          </a:p>
        </p:txBody>
      </p:sp>
      <p:sp>
        <p:nvSpPr>
          <p:cNvPr id="5" name="TextBox 4"/>
          <p:cNvSpPr txBox="1"/>
          <p:nvPr/>
        </p:nvSpPr>
        <p:spPr>
          <a:xfrm>
            <a:off x="228600" y="4038600"/>
            <a:ext cx="8763000" cy="1569660"/>
          </a:xfrm>
          <a:prstGeom prst="rect">
            <a:avLst/>
          </a:prstGeom>
          <a:noFill/>
        </p:spPr>
        <p:txBody>
          <a:bodyPr wrap="square" rtlCol="0">
            <a:spAutoFit/>
          </a:bodyPr>
          <a:lstStyle/>
          <a:p>
            <a:r>
              <a:rPr lang="en-US" sz="3200" dirty="0" smtClean="0"/>
              <a:t>Courtesy : SAP Labs Document -</a:t>
            </a:r>
          </a:p>
          <a:p>
            <a:r>
              <a:rPr lang="en-US" sz="3200" dirty="0" smtClean="0"/>
              <a:t>  		HA 300 – SAP HANA Implementation 			and Modeling</a:t>
            </a:r>
            <a:endParaRPr lang="en-US" sz="3200" dirty="0"/>
          </a:p>
        </p:txBody>
      </p:sp>
    </p:spTree>
    <p:extLst>
      <p:ext uri="{BB962C8B-B14F-4D97-AF65-F5344CB8AC3E}">
        <p14:creationId xmlns="" xmlns:p14="http://schemas.microsoft.com/office/powerpoint/2010/main" val="4257283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62500" lnSpcReduction="20000"/>
          </a:bodyPr>
          <a:lstStyle/>
          <a:p>
            <a:pPr>
              <a:buNone/>
            </a:pPr>
            <a:r>
              <a:rPr lang="en-US" b="1" dirty="0"/>
              <a:t>System Privileges:</a:t>
            </a:r>
          </a:p>
          <a:p>
            <a:pPr lvl="1"/>
            <a:r>
              <a:rPr lang="en-US" dirty="0" smtClean="0"/>
              <a:t>Used </a:t>
            </a:r>
            <a:r>
              <a:rPr lang="en-US" dirty="0"/>
              <a:t>for administrative tasks.</a:t>
            </a:r>
          </a:p>
          <a:p>
            <a:pPr lvl="1"/>
            <a:r>
              <a:rPr lang="en-US" dirty="0" smtClean="0"/>
              <a:t>System </a:t>
            </a:r>
            <a:r>
              <a:rPr lang="en-US" dirty="0"/>
              <a:t>Privileges are assigned to users and roles.</a:t>
            </a:r>
          </a:p>
          <a:p>
            <a:pPr>
              <a:buNone/>
            </a:pPr>
            <a:r>
              <a:rPr lang="en-US" b="1" dirty="0" smtClean="0"/>
              <a:t>Object Privileges</a:t>
            </a:r>
            <a:r>
              <a:rPr lang="en-US" b="1" dirty="0"/>
              <a:t>:</a:t>
            </a:r>
          </a:p>
          <a:p>
            <a:pPr lvl="1"/>
            <a:r>
              <a:rPr lang="en-US" dirty="0" smtClean="0"/>
              <a:t>Used </a:t>
            </a:r>
            <a:r>
              <a:rPr lang="en-US" dirty="0"/>
              <a:t>to restrict access to and modification of database objects, such </a:t>
            </a:r>
            <a:r>
              <a:rPr lang="en-US" dirty="0" smtClean="0"/>
              <a:t>as tables</a:t>
            </a:r>
            <a:r>
              <a:rPr lang="en-US" dirty="0"/>
              <a:t>. Depending on the object type (for example, table, view), </a:t>
            </a:r>
            <a:r>
              <a:rPr lang="en-US" dirty="0" smtClean="0"/>
              <a:t>actions for </a:t>
            </a:r>
            <a:r>
              <a:rPr lang="en-US" dirty="0"/>
              <a:t>example, CREATE ANY</a:t>
            </a:r>
            <a:r>
              <a:rPr lang="en-US" dirty="0" smtClean="0"/>
              <a:t>, ALTER</a:t>
            </a:r>
            <a:r>
              <a:rPr lang="en-US" dirty="0"/>
              <a:t>, DROP) can be authorized per object.</a:t>
            </a:r>
          </a:p>
          <a:p>
            <a:pPr lvl="1"/>
            <a:r>
              <a:rPr lang="en-US" dirty="0" smtClean="0"/>
              <a:t>Object </a:t>
            </a:r>
            <a:r>
              <a:rPr lang="en-US" dirty="0"/>
              <a:t>Privileges are assigned to users and roles.</a:t>
            </a:r>
          </a:p>
          <a:p>
            <a:pPr lvl="1"/>
            <a:r>
              <a:rPr lang="en-US" dirty="0" smtClean="0"/>
              <a:t>For Object </a:t>
            </a:r>
            <a:r>
              <a:rPr lang="en-US" dirty="0"/>
              <a:t>Privileges in the SAP HANA database, the SQL standard </a:t>
            </a:r>
            <a:r>
              <a:rPr lang="en-US" dirty="0" smtClean="0"/>
              <a:t>behavior is </a:t>
            </a:r>
            <a:r>
              <a:rPr lang="en-US" dirty="0"/>
              <a:t>applied.</a:t>
            </a:r>
          </a:p>
          <a:p>
            <a:pPr>
              <a:buNone/>
            </a:pPr>
            <a:r>
              <a:rPr lang="en-US" b="1" dirty="0"/>
              <a:t>Analytic Privileges</a:t>
            </a:r>
            <a:r>
              <a:rPr lang="en-US" b="1" dirty="0" smtClean="0"/>
              <a:t>:</a:t>
            </a:r>
            <a:endParaRPr lang="en-US" b="1" dirty="0"/>
          </a:p>
          <a:p>
            <a:pPr lvl="1"/>
            <a:r>
              <a:rPr lang="en-US" dirty="0" smtClean="0"/>
              <a:t>Used </a:t>
            </a:r>
            <a:r>
              <a:rPr lang="en-US" dirty="0"/>
              <a:t>to restrict the access for read operations to certain data in </a:t>
            </a:r>
            <a:r>
              <a:rPr lang="en-US" dirty="0" smtClean="0"/>
              <a:t>Analytic, Attribute</a:t>
            </a:r>
            <a:r>
              <a:rPr lang="en-US" dirty="0"/>
              <a:t>, and Calculation Views by filtering the attribute values.</a:t>
            </a:r>
          </a:p>
          <a:p>
            <a:pPr lvl="1"/>
            <a:r>
              <a:rPr lang="en-US" dirty="0" smtClean="0"/>
              <a:t>Only </a:t>
            </a:r>
            <a:r>
              <a:rPr lang="en-US" dirty="0"/>
              <a:t>applied at the processing time of the user query.</a:t>
            </a:r>
          </a:p>
          <a:p>
            <a:pPr lvl="1"/>
            <a:r>
              <a:rPr lang="en-US" dirty="0" smtClean="0"/>
              <a:t>Analytic </a:t>
            </a:r>
            <a:r>
              <a:rPr lang="en-US" dirty="0"/>
              <a:t>Privileges need to be defined and activated before they can </a:t>
            </a:r>
            <a:r>
              <a:rPr lang="en-US" dirty="0" smtClean="0"/>
              <a:t>be granted </a:t>
            </a:r>
            <a:r>
              <a:rPr lang="en-US" dirty="0"/>
              <a:t>to users and roles.</a:t>
            </a:r>
          </a:p>
          <a:p>
            <a:pPr>
              <a:buNone/>
            </a:pPr>
            <a:r>
              <a:rPr lang="en-US" b="1" dirty="0"/>
              <a:t>Package Privileges</a:t>
            </a:r>
            <a:r>
              <a:rPr lang="en-US" b="1" dirty="0" smtClean="0"/>
              <a:t>:</a:t>
            </a:r>
          </a:p>
          <a:p>
            <a:pPr lvl="1"/>
            <a:r>
              <a:rPr lang="en-US" dirty="0" smtClean="0"/>
              <a:t>Used to restrict the access to and the use of packages in the repository of the SAP HANA database.</a:t>
            </a:r>
          </a:p>
          <a:p>
            <a:pPr lvl="1"/>
            <a:r>
              <a:rPr lang="en-US" dirty="0" smtClean="0"/>
              <a:t>Packages contain design-time versions of various objects, such as Analytic, Attribute, and Calculation Views, as well as Analytic Privileges, and  functions. To be able to work with packages, the respective Package Privileges must be granted.</a:t>
            </a:r>
            <a:endParaRPr lang="en-US" b="1" dirty="0" smtClean="0"/>
          </a:p>
          <a:p>
            <a:pPr>
              <a:buNone/>
            </a:pPr>
            <a:r>
              <a:rPr lang="en-US" b="1" dirty="0" smtClean="0"/>
              <a:t>Application Privileges:</a:t>
            </a:r>
            <a:endParaRPr lang="en-US" b="1" dirty="0"/>
          </a:p>
          <a:p>
            <a:pPr lvl="1"/>
            <a:r>
              <a:rPr lang="en-US" sz="2900" dirty="0" smtClean="0"/>
              <a:t>Developers of SAP HANA XS applications can create application privileges to authorize user and client access to their application. They apply in addition to other privileges.</a:t>
            </a:r>
          </a:p>
          <a:p>
            <a:pPr lvl="1"/>
            <a:r>
              <a:rPr lang="en-US" sz="2900" dirty="0" smtClean="0"/>
              <a:t>It is recommended to grant application privileges to roles created in the SAP HANA Repository at design time.</a:t>
            </a:r>
            <a:endParaRPr lang="en-US" sz="29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001000" cy="609600"/>
          </a:xfrm>
        </p:spPr>
        <p:txBody>
          <a:bodyPr>
            <a:normAutofit fontScale="90000"/>
          </a:bodyPr>
          <a:lstStyle/>
          <a:p>
            <a:r>
              <a:rPr lang="en-US" dirty="0" smtClean="0"/>
              <a:t>SQL Privilege</a:t>
            </a:r>
            <a:endParaRPr lang="en-US" dirty="0"/>
          </a:p>
        </p:txBody>
      </p:sp>
      <p:pic>
        <p:nvPicPr>
          <p:cNvPr id="1026" name="Picture 2"/>
          <p:cNvPicPr>
            <a:picLocks noChangeAspect="1" noChangeArrowheads="1"/>
          </p:cNvPicPr>
          <p:nvPr/>
        </p:nvPicPr>
        <p:blipFill>
          <a:blip r:embed="rId2"/>
          <a:srcRect/>
          <a:stretch>
            <a:fillRect/>
          </a:stretch>
        </p:blipFill>
        <p:spPr bwMode="auto">
          <a:xfrm>
            <a:off x="152400" y="683452"/>
            <a:ext cx="8863144"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077200" cy="914400"/>
          </a:xfrm>
        </p:spPr>
        <p:txBody>
          <a:bodyPr/>
          <a:lstStyle/>
          <a:p>
            <a:r>
              <a:rPr lang="en-US" dirty="0" smtClean="0"/>
              <a:t>System Privilege</a:t>
            </a:r>
            <a:endParaRPr lang="en-US" dirty="0"/>
          </a:p>
        </p:txBody>
      </p:sp>
      <p:pic>
        <p:nvPicPr>
          <p:cNvPr id="4098" name="Picture 2"/>
          <p:cNvPicPr>
            <a:picLocks noChangeAspect="1" noChangeArrowheads="1"/>
          </p:cNvPicPr>
          <p:nvPr/>
        </p:nvPicPr>
        <p:blipFill>
          <a:blip r:embed="rId2"/>
          <a:srcRect/>
          <a:stretch>
            <a:fillRect/>
          </a:stretch>
        </p:blipFill>
        <p:spPr bwMode="auto">
          <a:xfrm>
            <a:off x="0" y="1371600"/>
            <a:ext cx="9144000" cy="515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914400"/>
          </a:xfrm>
        </p:spPr>
        <p:txBody>
          <a:bodyPr>
            <a:normAutofit/>
          </a:bodyPr>
          <a:lstStyle/>
          <a:p>
            <a:r>
              <a:rPr lang="en-US" sz="3600" dirty="0" smtClean="0"/>
              <a:t>Package Privilege - Assign to users/roles</a:t>
            </a:r>
            <a:endParaRPr lang="en-US" sz="3600" dirty="0"/>
          </a:p>
        </p:txBody>
      </p:sp>
      <p:pic>
        <p:nvPicPr>
          <p:cNvPr id="2050" name="Picture 2"/>
          <p:cNvPicPr>
            <a:picLocks noChangeAspect="1" noChangeArrowheads="1"/>
          </p:cNvPicPr>
          <p:nvPr/>
        </p:nvPicPr>
        <p:blipFill>
          <a:blip r:embed="rId2"/>
          <a:srcRect/>
          <a:stretch>
            <a:fillRect/>
          </a:stretch>
        </p:blipFill>
        <p:spPr bwMode="auto">
          <a:xfrm>
            <a:off x="158259" y="990600"/>
            <a:ext cx="8846569"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990600"/>
          </a:xfrm>
        </p:spPr>
        <p:txBody>
          <a:bodyPr>
            <a:normAutofit fontScale="90000"/>
          </a:bodyPr>
          <a:lstStyle/>
          <a:p>
            <a:r>
              <a:rPr lang="en-US" dirty="0" smtClean="0"/>
              <a:t>Package Privilege - Native &amp; Imported</a:t>
            </a:r>
            <a:endParaRPr lang="en-US" dirty="0"/>
          </a:p>
        </p:txBody>
      </p:sp>
      <p:pic>
        <p:nvPicPr>
          <p:cNvPr id="6146" name="Picture 2"/>
          <p:cNvPicPr>
            <a:picLocks noChangeAspect="1" noChangeArrowheads="1"/>
          </p:cNvPicPr>
          <p:nvPr/>
        </p:nvPicPr>
        <p:blipFill>
          <a:blip r:embed="rId2"/>
          <a:srcRect/>
          <a:stretch>
            <a:fillRect/>
          </a:stretch>
        </p:blipFill>
        <p:spPr bwMode="auto">
          <a:xfrm>
            <a:off x="0" y="1295400"/>
            <a:ext cx="9088312"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848600" cy="609600"/>
          </a:xfrm>
        </p:spPr>
        <p:txBody>
          <a:bodyPr>
            <a:normAutofit fontScale="90000"/>
          </a:bodyPr>
          <a:lstStyle/>
          <a:p>
            <a:r>
              <a:rPr lang="en-US" dirty="0" smtClean="0"/>
              <a:t>Required Permissions</a:t>
            </a:r>
            <a:endParaRPr lang="en-US" dirty="0"/>
          </a:p>
        </p:txBody>
      </p:sp>
      <p:sp>
        <p:nvSpPr>
          <p:cNvPr id="3" name="Content Placeholder 2"/>
          <p:cNvSpPr>
            <a:spLocks noGrp="1"/>
          </p:cNvSpPr>
          <p:nvPr>
            <p:ph idx="1"/>
          </p:nvPr>
        </p:nvSpPr>
        <p:spPr>
          <a:xfrm>
            <a:off x="56272" y="764348"/>
            <a:ext cx="8991600" cy="5867400"/>
          </a:xfrm>
        </p:spPr>
        <p:txBody>
          <a:bodyPr>
            <a:normAutofit fontScale="62500" lnSpcReduction="20000"/>
          </a:bodyPr>
          <a:lstStyle/>
          <a:p>
            <a:pPr marL="0">
              <a:buNone/>
            </a:pPr>
            <a:r>
              <a:rPr lang="en-US" dirty="0" smtClean="0"/>
              <a:t>We need a minimum set of permissions to perform the modeling activities such as, create, activate, and data preview on views and analytic privileges.</a:t>
            </a:r>
          </a:p>
          <a:p>
            <a:r>
              <a:rPr lang="en-US" dirty="0" smtClean="0"/>
              <a:t>Object Privileges</a:t>
            </a:r>
          </a:p>
          <a:p>
            <a:pPr lvl="1"/>
            <a:r>
              <a:rPr lang="en-US" dirty="0" smtClean="0"/>
              <a:t> _SYS_BI - SELECT privilege</a:t>
            </a:r>
          </a:p>
          <a:p>
            <a:pPr lvl="1"/>
            <a:r>
              <a:rPr lang="en-US" dirty="0" smtClean="0"/>
              <a:t>_SYS_BIC - SELECT privilege</a:t>
            </a:r>
          </a:p>
          <a:p>
            <a:pPr lvl="1"/>
            <a:r>
              <a:rPr lang="en-US" dirty="0" smtClean="0"/>
              <a:t>REPOSITORY_REST (SYS) - EXECUTE privilege</a:t>
            </a:r>
          </a:p>
          <a:p>
            <a:pPr lvl="1"/>
            <a:r>
              <a:rPr lang="en-US" dirty="0" smtClean="0"/>
              <a:t>&lt;schema_where_tables_reside&gt; - SELECT privilege</a:t>
            </a:r>
          </a:p>
          <a:p>
            <a:r>
              <a:rPr lang="en-US" dirty="0" smtClean="0"/>
              <a:t>Analytic Privileges</a:t>
            </a:r>
          </a:p>
          <a:p>
            <a:pPr lvl="1"/>
            <a:r>
              <a:rPr lang="en-US" dirty="0" smtClean="0"/>
              <a:t>_SYS_BI_CP_ALL</a:t>
            </a:r>
          </a:p>
          <a:p>
            <a:r>
              <a:rPr lang="en-US" dirty="0" smtClean="0"/>
              <a:t>Package Privileges</a:t>
            </a:r>
          </a:p>
          <a:p>
            <a:pPr lvl="1"/>
            <a:r>
              <a:rPr lang="en-US" dirty="0" smtClean="0"/>
              <a:t>Root Package - REPO.MAINTAIN_NATIVE_PACKAGES privilege.</a:t>
            </a:r>
          </a:p>
          <a:p>
            <a:pPr lvl="1"/>
            <a:r>
              <a:rPr lang="en-US" dirty="0" smtClean="0"/>
              <a:t>&lt;package_used_for_content_objects&gt; - REPO.READ,  REPO.EDIT_NATIVE_OBJECTS &amp; REPO.ACTIVATE_NATIVE_OBJECTS</a:t>
            </a:r>
          </a:p>
          <a:p>
            <a:r>
              <a:rPr lang="en-US" dirty="0" smtClean="0"/>
              <a:t>In the _SYS_REPO user, grant select on schema &lt;schema_where_tables_reside&gt; with </a:t>
            </a:r>
            <a:r>
              <a:rPr lang="en-US" i="1" dirty="0" smtClean="0"/>
              <a:t>Grantable to Others</a:t>
            </a:r>
            <a:r>
              <a:rPr lang="en-US" i="1" dirty="0" smtClean="0"/>
              <a:t>.</a:t>
            </a:r>
          </a:p>
          <a:p>
            <a:r>
              <a:rPr lang="en-US" dirty="0" smtClean="0"/>
              <a:t>For </a:t>
            </a:r>
            <a:r>
              <a:rPr lang="en-US" dirty="0" smtClean="0"/>
              <a:t>creation of delivery units, you need the REPO.MAINTAIN_DELIVERY_UNITS system privilege</a:t>
            </a:r>
          </a:p>
          <a:p>
            <a:r>
              <a:rPr lang="en-US" dirty="0" smtClean="0"/>
              <a:t>For export &amp; import of delivery units, use the REPO.IMPORT, REPO.EXPORT system privileges</a:t>
            </a:r>
          </a:p>
          <a:p>
            <a:r>
              <a:rPr lang="en-US" dirty="0" smtClean="0"/>
              <a:t>For working in foreign workspaces, use the REPO.WORK_IN_FOREIGN_WORKSPACES system privileges </a:t>
            </a:r>
          </a:p>
          <a:p>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Analytic Privilege - The concept</a:t>
            </a:r>
            <a:endParaRPr lang="en-US" dirty="0"/>
          </a:p>
        </p:txBody>
      </p:sp>
      <p:pic>
        <p:nvPicPr>
          <p:cNvPr id="7170" name="Picture 2"/>
          <p:cNvPicPr>
            <a:picLocks noChangeAspect="1" noChangeArrowheads="1"/>
          </p:cNvPicPr>
          <p:nvPr/>
        </p:nvPicPr>
        <p:blipFill>
          <a:blip r:embed="rId2"/>
          <a:srcRect/>
          <a:stretch>
            <a:fillRect/>
          </a:stretch>
        </p:blipFill>
        <p:spPr bwMode="auto">
          <a:xfrm>
            <a:off x="-1" y="1143000"/>
            <a:ext cx="9144001" cy="520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740</Words>
  <Application>Microsoft Office PowerPoint</Application>
  <PresentationFormat>On-screen Show (4:3)</PresentationFormat>
  <Paragraphs>61</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Types of Privileges</vt:lpstr>
      <vt:lpstr>Authorization concept</vt:lpstr>
      <vt:lpstr>Slide 3</vt:lpstr>
      <vt:lpstr>SQL Privilege</vt:lpstr>
      <vt:lpstr>System Privilege</vt:lpstr>
      <vt:lpstr>Package Privilege - Assign to users/roles</vt:lpstr>
      <vt:lpstr>Package Privilege - Native &amp; Imported</vt:lpstr>
      <vt:lpstr>Required Permissions</vt:lpstr>
      <vt:lpstr>Analytic Privilege - The concept</vt:lpstr>
      <vt:lpstr>Slide 10</vt:lpstr>
      <vt:lpstr>Analytic Privilege - Start creation wizard</vt:lpstr>
      <vt:lpstr>Analytic Privilege - Select Information Models</vt:lpstr>
      <vt:lpstr>Slide 13</vt:lpstr>
      <vt:lpstr>Select field for attribute restriction</vt:lpstr>
      <vt:lpstr>Slide 15</vt:lpstr>
      <vt:lpstr>Slide 16</vt:lpstr>
      <vt:lpstr>Slide 17</vt:lpstr>
      <vt:lpstr>Slide 18</vt:lpstr>
      <vt:lpstr>Deactivate / Reactivate a user</vt:lpstr>
      <vt:lpstr>Slide 20</vt:lpstr>
      <vt:lpstr>Manage connection attempts</vt:lpstr>
      <vt:lpstr>Manage user password</vt:lpstr>
      <vt:lpstr>System Tables and Monitoring Views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Privileges</dc:title>
  <dc:creator>SENTHIL</dc:creator>
  <cp:lastModifiedBy>SENTHIL</cp:lastModifiedBy>
  <cp:revision>67</cp:revision>
  <dcterms:created xsi:type="dcterms:W3CDTF">2014-04-12T17:09:17Z</dcterms:created>
  <dcterms:modified xsi:type="dcterms:W3CDTF">2016-06-16T10:19:49Z</dcterms:modified>
</cp:coreProperties>
</file>